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omments/modernComment_24E_BAF3569A.xml" ContentType="application/vnd.ms-powerpoint.comments+xml"/>
  <Override PartName="/ppt/notesSlides/notesSlide1.xml" ContentType="application/vnd.openxmlformats-officedocument.presentationml.notesSlide+xml"/>
  <Override PartName="/ppt/comments/modernComment_253_2B1F05DF.xml" ContentType="application/vnd.ms-powerpoint.comments+xml"/>
  <Override PartName="/ppt/comments/modernComment_248_9E9FC6FE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7"/>
  </p:notesMasterIdLst>
  <p:sldIdLst>
    <p:sldId id="577" r:id="rId5"/>
    <p:sldId id="593" r:id="rId6"/>
    <p:sldId id="581" r:id="rId7"/>
    <p:sldId id="590" r:id="rId8"/>
    <p:sldId id="595" r:id="rId9"/>
    <p:sldId id="591" r:id="rId10"/>
    <p:sldId id="586" r:id="rId11"/>
    <p:sldId id="584" r:id="rId12"/>
    <p:sldId id="592" r:id="rId13"/>
    <p:sldId id="587" r:id="rId14"/>
    <p:sldId id="589" r:id="rId15"/>
    <p:sldId id="582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FC9516-E63A-6ACC-8189-8EC47FF12E38}" name="Selva SelvaKumaran" initials="SS" userId="S::s.selvakumaran@gov.je::73543950-875b-4027-ad8f-364bfc062a0a" providerId="AD"/>
  <p188:author id="{1561FE88-1039-6CA2-1B6C-020F95C0E40D}" name="Nic Hairon" initials="NH" userId="S::N.Hairon@gov.je::4b9eb8ea-e98a-4e51-a009-1fd6ec9359d0" providerId="AD"/>
  <p188:author id="{2669C38A-5CEE-E841-F3D6-53C065961145}" name="Simon Reeve" initials="SR" userId="S::S.Reeve@gov.je::ec4ddcc9-93cd-4055-b2c2-8f90223ee6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4EE26-491E-4AE8-8EB6-B21451B12617}" v="1902" dt="2026-09-02T12:11:14.486"/>
    <p1510:client id="{B18D603C-A820-4F9B-8B35-5054A3277243}" v="56" dt="2026-09-02T11:29:12.960"/>
    <p1510:client id="{F9075671-A32F-4312-8976-BDDB4DDC03BF}" v="1" dt="2026-09-03T11:07:24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omments/modernComment_24E_BAF3569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5AD0CF-BDA2-4B09-BA71-887BC12AAD0B}" authorId="{9EFC9516-E63A-6ACC-8189-8EC47FF12E38}" created="2026-09-01T15:02:14.722">
    <pc:sldMkLst xmlns:pc="http://schemas.microsoft.com/office/powerpoint/2013/main/command">
      <pc:docMk/>
      <pc:sldMk cId="3136509594" sldId="590"/>
    </pc:sldMkLst>
    <p188:txBody>
      <a:bodyPr/>
      <a:lstStyle/>
      <a:p>
        <a:r>
          <a:rPr lang="en-GB"/>
          <a:t>[@Nic Hairon] Can we add something on communications, either on this slide or on a separate one?</a:t>
        </a:r>
      </a:p>
    </p188:txBody>
  </p188:cm>
  <p188:cm id="{73C4C9F7-5888-4E0E-93B7-DA8B425261DE}" authorId="{1561FE88-1039-6CA2-1B6C-020F95C0E40D}" created="2026-09-02T10:22:17.59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136509594" sldId="590"/>
      <ac:spMk id="11" creationId="{FFD70C8D-3D03-A299-DC2A-055E5941293F}"/>
      <ac:txMk cp="0" len="22">
        <ac:context len="804" hash="3054321163"/>
      </ac:txMk>
    </ac:txMkLst>
    <p188:pos x="2196465" y="267508"/>
    <p188:replyLst>
      <p188:reply id="{D4E5546F-D40F-485A-AEAF-B489BE920717}" authorId="{9EFC9516-E63A-6ACC-8189-8EC47FF12E38}" created="2026-09-02T11:25:24.754">
        <p188:txBody>
          <a:bodyPr/>
          <a:lstStyle/>
          <a:p>
            <a:r>
              <a:rPr lang="en-GB"/>
              <a:t>[@Nic Hairon] Reviewed. Can we get a clear version of the image?</a:t>
            </a:r>
          </a:p>
        </p188:txBody>
      </p188:reply>
      <p188:reply id="{5A350BC3-2ABA-41EB-8E22-3AD3FED1279D}" authorId="{1561FE88-1039-6CA2-1B6C-020F95C0E40D}" created="2026-09-02T12:06:27.452">
        <p188:txBody>
          <a:bodyPr/>
          <a:lstStyle/>
          <a:p>
            <a:r>
              <a:rPr lang="en-GB"/>
              <a:t>Image changed for high-res</a:t>
            </a:r>
          </a:p>
        </p188:txBody>
      </p188:reply>
    </p188:replyLst>
    <p188:txBody>
      <a:bodyPr/>
      <a:lstStyle/>
      <a:p>
        <a:r>
          <a:rPr lang="en-GB"/>
          <a:t>[@Selva SelvaKumaran] [@Duncan Berry] slide updated for PR and weekly updates</a:t>
        </a:r>
      </a:p>
    </p188:txBody>
  </p188:cm>
</p188:cmLst>
</file>

<file path=ppt/comments/modernComment_248_9E9FC6F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A924C30-2911-4FD1-9A8D-53D29CC81A3B}" authorId="{1561FE88-1039-6CA2-1B6C-020F95C0E40D}" created="2026-09-02T12:08:19.47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61271294" sldId="584"/>
      <ac:spMk id="5" creationId="{88322FE0-8448-DDDC-F47E-E64BCB97B6C9}"/>
      <ac:txMk cp="200" len="74">
        <ac:context len="887" hash="3793867149"/>
      </ac:txMk>
    </ac:txMkLst>
    <p188:pos x="7416165" y="1277512"/>
    <p188:txBody>
      <a:bodyPr/>
      <a:lstStyle/>
      <a:p>
        <a:r>
          <a:rPr lang="en-GB"/>
          <a:t>Do we leave this in, as public facing? </a:t>
        </a:r>
      </a:p>
    </p188:txBody>
  </p188:cm>
</p188:cmLst>
</file>

<file path=ppt/comments/modernComment_253_2B1F05D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EB329E-6EA9-43E0-A0DF-294CB211E397}" authorId="{1561FE88-1039-6CA2-1B6C-020F95C0E40D}" created="2026-09-02T10:21:43.72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23453407" sldId="595"/>
      <ac:spMk id="11" creationId="{8ABC6C64-A52F-2B4C-2875-833E8ED02A71}"/>
      <ac:txMk cp="0" len="39">
        <ac:context len="703" hash="2980342147"/>
      </ac:txMk>
    </ac:txMkLst>
    <p188:pos x="3720465" y="267508"/>
    <p188:replyLst>
      <p188:reply id="{79997534-B926-4753-870E-71A9A95DA358}" authorId="{9EFC9516-E63A-6ACC-8189-8EC47FF12E38}" created="2026-09-02T11:26:05.079">
        <p188:txBody>
          <a:bodyPr/>
          <a:lstStyle/>
          <a:p>
            <a:r>
              <a:rPr lang="en-GB"/>
              <a:t>[@Nic Hairon] Reviewed. Can we get a clear version of the image?</a:t>
            </a:r>
          </a:p>
        </p188:txBody>
      </p188:reply>
      <p188:reply id="{9F82904E-F599-4983-A22B-E100B70F2CE2}" authorId="{1561FE88-1039-6CA2-1B6C-020F95C0E40D}" created="2026-09-02T12:06:21.961">
        <p188:txBody>
          <a:bodyPr/>
          <a:lstStyle/>
          <a:p>
            <a:r>
              <a:rPr lang="en-GB"/>
              <a:t>Image changed for high-res</a:t>
            </a:r>
          </a:p>
        </p188:txBody>
      </p188:reply>
    </p188:replyLst>
    <p188:txBody>
      <a:bodyPr/>
      <a:lstStyle/>
      <a:p>
        <a:r>
          <a:rPr lang="en-GB"/>
          <a:t>[@Selva SelvaKumaran] [@Duncan Berry] 
Additional slide added re traffic mgmt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00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08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3914" y="2324044"/>
            <a:ext cx="11604172" cy="11049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 b="1" cap="none" spc="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495" y="5577191"/>
            <a:ext cx="2953591" cy="1077819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3914" y="3602039"/>
            <a:ext cx="10374086" cy="5144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presenter</a:t>
            </a:r>
            <a:endParaRPr lang="en-GB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0" hasCustomPrompt="1"/>
          </p:nvPr>
        </p:nvSpPr>
        <p:spPr>
          <a:xfrm>
            <a:off x="293914" y="5035525"/>
            <a:ext cx="5418909" cy="4682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add 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775EFD-C3EB-4F9C-A11E-157E4C87F6BF}"/>
              </a:ext>
            </a:extLst>
          </p:cNvPr>
          <p:cNvSpPr txBox="1"/>
          <p:nvPr userDrawn="1"/>
        </p:nvSpPr>
        <p:spPr>
          <a:xfrm>
            <a:off x="483697" y="614787"/>
            <a:ext cx="7676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chemeClr val="bg1"/>
                </a:solidFill>
              </a:rPr>
              <a:t>Infrastructure and Environment</a:t>
            </a:r>
          </a:p>
          <a:p>
            <a:r>
              <a:rPr lang="en-GB" sz="3200">
                <a:solidFill>
                  <a:schemeClr val="bg1"/>
                </a:solidFill>
              </a:rPr>
              <a:t>Capital Board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A460DD-9721-452A-B211-B6376FBB5495}"/>
              </a:ext>
            </a:extLst>
          </p:cNvPr>
          <p:cNvCxnSpPr/>
          <p:nvPr userDrawn="1"/>
        </p:nvCxnSpPr>
        <p:spPr>
          <a:xfrm>
            <a:off x="345668" y="465826"/>
            <a:ext cx="0" cy="1354348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44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528456"/>
            <a:ext cx="12192000" cy="2329543"/>
          </a:xfrm>
          <a:prstGeom prst="rect">
            <a:avLst/>
          </a:prstGeom>
          <a:gradFill>
            <a:gsLst>
              <a:gs pos="0">
                <a:schemeClr val="bg1"/>
              </a:gs>
              <a:gs pos="9000">
                <a:srgbClr val="B21C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2329543"/>
          </a:xfrm>
          <a:prstGeom prst="rect">
            <a:avLst/>
          </a:prstGeom>
          <a:gradFill>
            <a:gsLst>
              <a:gs pos="0">
                <a:schemeClr val="bg1"/>
              </a:gs>
              <a:gs pos="9000">
                <a:srgbClr val="B21C1A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343" y="5844319"/>
            <a:ext cx="2251317" cy="8215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73A379-F812-42F4-9C43-F4B89B9F71FE}"/>
              </a:ext>
            </a:extLst>
          </p:cNvPr>
          <p:cNvSpPr txBox="1"/>
          <p:nvPr userDrawn="1"/>
        </p:nvSpPr>
        <p:spPr>
          <a:xfrm>
            <a:off x="483697" y="528527"/>
            <a:ext cx="767689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>
                <a:solidFill>
                  <a:schemeClr val="bg1">
                    <a:lumMod val="95000"/>
                  </a:schemeClr>
                </a:solidFill>
              </a:rPr>
              <a:t>Operations and Transport</a:t>
            </a:r>
          </a:p>
          <a:p>
            <a:r>
              <a:rPr lang="en-GB" sz="3200">
                <a:solidFill>
                  <a:schemeClr val="bg1">
                    <a:lumMod val="95000"/>
                  </a:schemeClr>
                </a:solidFill>
              </a:rPr>
              <a:t>Capital Board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9AA927-4088-43EA-A24C-16D26C270D2C}"/>
              </a:ext>
            </a:extLst>
          </p:cNvPr>
          <p:cNvCxnSpPr/>
          <p:nvPr userDrawn="1"/>
        </p:nvCxnSpPr>
        <p:spPr>
          <a:xfrm>
            <a:off x="345668" y="465826"/>
            <a:ext cx="0" cy="1354348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DB8BABA-FD16-4833-B39E-42ACF8DDC510}"/>
              </a:ext>
            </a:extLst>
          </p:cNvPr>
          <p:cNvCxnSpPr>
            <a:cxnSpLocks/>
          </p:cNvCxnSpPr>
          <p:nvPr userDrawn="1"/>
        </p:nvCxnSpPr>
        <p:spPr>
          <a:xfrm>
            <a:off x="343404" y="5033919"/>
            <a:ext cx="0" cy="719900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9568F004-1B9D-45E7-0F9A-6385BCD710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65" y="5955053"/>
            <a:ext cx="3813371" cy="7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5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header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832363-5D61-7230-1225-EC71867688B8}"/>
              </a:ext>
            </a:extLst>
          </p:cNvPr>
          <p:cNvGrpSpPr/>
          <p:nvPr userDrawn="1"/>
        </p:nvGrpSpPr>
        <p:grpSpPr>
          <a:xfrm>
            <a:off x="-11250" y="0"/>
            <a:ext cx="12203250" cy="6858000"/>
            <a:chOff x="-11250" y="0"/>
            <a:chExt cx="1220325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6FBC61-DB29-4A35-BDEF-4FC21C0424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1250" y="0"/>
              <a:ext cx="12203250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4642A1E-3FDE-D9F5-60F3-6965D41936D5}"/>
                </a:ext>
              </a:extLst>
            </p:cNvPr>
            <p:cNvSpPr/>
            <p:nvPr userDrawn="1"/>
          </p:nvSpPr>
          <p:spPr>
            <a:xfrm>
              <a:off x="11183816" y="5468815"/>
              <a:ext cx="923192" cy="784348"/>
            </a:xfrm>
            <a:prstGeom prst="rect">
              <a:avLst/>
            </a:prstGeom>
            <a:solidFill>
              <a:srgbClr val="B21C1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6FDD39B2-BECA-51E1-0D98-C16A2B125B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3238" y="5468815"/>
            <a:ext cx="784348" cy="7843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26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55D1A0-4F30-4C93-A82A-C61F06D5813E}"/>
              </a:ext>
            </a:extLst>
          </p:cNvPr>
          <p:cNvSpPr/>
          <p:nvPr userDrawn="1"/>
        </p:nvSpPr>
        <p:spPr>
          <a:xfrm>
            <a:off x="0" y="0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3DF51BA7-E220-0104-8313-6FB99F3878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4" y="5802294"/>
            <a:ext cx="3813371" cy="701711"/>
          </a:xfrm>
          <a:prstGeom prst="rect">
            <a:avLst/>
          </a:prstGeom>
        </p:spPr>
      </p:pic>
      <p:pic>
        <p:nvPicPr>
          <p:cNvPr id="1028" name="Picture 4" descr="Government of Jersey - Wikipedia">
            <a:extLst>
              <a:ext uri="{FF2B5EF4-FFF2-40B4-BE49-F238E27FC236}">
                <a16:creationId xmlns:a16="http://schemas.microsoft.com/office/drawing/2014/main" id="{494472A1-5566-9E9E-F040-37483A0207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201" y="5802293"/>
            <a:ext cx="1922635" cy="70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243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4528456"/>
            <a:ext cx="12192000" cy="232954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1" y="1835331"/>
            <a:ext cx="11604172" cy="14630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 b="1" cap="none" spc="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section slide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6694DBC-9E71-4FF5-AD21-F4CD85F459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657" y="4923491"/>
            <a:ext cx="4833532" cy="21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1886" y="365125"/>
            <a:ext cx="10961914" cy="8279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398811"/>
            <a:ext cx="11513923" cy="5190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C00000"/>
              </a:buClr>
              <a:defRPr sz="1400"/>
            </a:lvl4pPr>
            <a:lvl5pPr>
              <a:buClr>
                <a:srgbClr val="C00000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04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line 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6" y="1380873"/>
            <a:ext cx="5582194" cy="5185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9395" y="1380873"/>
            <a:ext cx="5406818" cy="5185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91886" y="365125"/>
            <a:ext cx="10961914" cy="8279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69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1886" y="365126"/>
            <a:ext cx="10961914" cy="5405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1886" y="984137"/>
            <a:ext cx="10961914" cy="28724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1886" y="1349829"/>
            <a:ext cx="11513923" cy="51903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C00000"/>
              </a:buClr>
              <a:defRPr sz="1400"/>
            </a:lvl4pPr>
            <a:lvl5pPr>
              <a:buClr>
                <a:srgbClr val="C00000"/>
              </a:buCl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765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line header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1886" y="365126"/>
            <a:ext cx="10961914" cy="5405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1886" y="984137"/>
            <a:ext cx="10961914" cy="28724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253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line header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6" y="1380873"/>
            <a:ext cx="5582194" cy="5185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9395" y="1380873"/>
            <a:ext cx="5406818" cy="5185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B20000"/>
              </a:buCl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B20000"/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91886" y="365126"/>
            <a:ext cx="10961914" cy="5405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1886" y="984137"/>
            <a:ext cx="10961914" cy="28724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554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723017"/>
            <a:ext cx="12192000" cy="134983"/>
          </a:xfrm>
          <a:prstGeom prst="rect">
            <a:avLst/>
          </a:prstGeom>
          <a:solidFill>
            <a:srgbClr val="B2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8" name="Title 1"/>
          <p:cNvSpPr txBox="1">
            <a:spLocks/>
          </p:cNvSpPr>
          <p:nvPr userDrawn="1"/>
        </p:nvSpPr>
        <p:spPr>
          <a:xfrm>
            <a:off x="391886" y="365125"/>
            <a:ext cx="10961914" cy="8279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61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microsoft.com/office/2018/10/relationships/comments" Target="../comments/modernComment_24E_BAF3569A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DFI@Gov.je" TargetMode="External"/><Relationship Id="rId4" Type="http://schemas.openxmlformats.org/officeDocument/2006/relationships/hyperlink" Target="https://www.gov.je/Travel/Roads/RoadClosures/Pages/NorthernSewerUpgrades.asp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53_2B1F05DF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gov.je/feedback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248_9E9FC6FE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633A93F-DF15-FDF8-94CA-D0AF27C7E3DE}"/>
              </a:ext>
            </a:extLst>
          </p:cNvPr>
          <p:cNvSpPr txBox="1"/>
          <p:nvPr/>
        </p:nvSpPr>
        <p:spPr>
          <a:xfrm>
            <a:off x="391886" y="365125"/>
            <a:ext cx="10961914" cy="827949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Liquid Waste Capital Delivery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b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Key Infrastructure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BAD8B-DC88-5DF0-409C-88B40A0102AC}"/>
              </a:ext>
            </a:extLst>
          </p:cNvPr>
          <p:cNvSpPr txBox="1"/>
          <p:nvPr/>
        </p:nvSpPr>
        <p:spPr>
          <a:xfrm>
            <a:off x="391886" y="2828835"/>
            <a:ext cx="4781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>
                <a:solidFill>
                  <a:srgbClr val="003366"/>
                </a:solidFill>
              </a:rPr>
              <a:t>Northern Sewer Upgrades Phases 1a, 1b &amp; 1c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A156F1-F05F-0C32-2822-583C11DAD174}"/>
              </a:ext>
            </a:extLst>
          </p:cNvPr>
          <p:cNvSpPr txBox="1"/>
          <p:nvPr/>
        </p:nvSpPr>
        <p:spPr>
          <a:xfrm>
            <a:off x="391886" y="1354448"/>
            <a:ext cx="60974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666666"/>
                </a:solidFill>
              </a:rPr>
              <a:t>03 September 2026 Ministerial Briefing</a:t>
            </a:r>
            <a:endParaRPr lang="en-US" sz="11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B94BF-AD25-6F89-1582-B105830B0E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527" y="365125"/>
            <a:ext cx="5219587" cy="427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22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C75346B-D62F-CD83-3E48-D8A0B6A6E206}"/>
              </a:ext>
            </a:extLst>
          </p:cNvPr>
          <p:cNvSpPr/>
          <p:nvPr/>
        </p:nvSpPr>
        <p:spPr>
          <a:xfrm>
            <a:off x="365760" y="1828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003366"/>
                </a:solidFill>
              </a:rPr>
              <a:t>Strategic Context</a:t>
            </a:r>
            <a:endParaRPr lang="en-US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7F6AE4-4BAA-BED2-2E06-0D0D24AF38E3}"/>
              </a:ext>
            </a:extLst>
          </p:cNvPr>
          <p:cNvSpPr txBox="1"/>
          <p:nvPr/>
        </p:nvSpPr>
        <p:spPr>
          <a:xfrm>
            <a:off x="365760" y="1336431"/>
            <a:ext cx="64711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/>
          </a:p>
          <a:p>
            <a:r>
              <a:rPr lang="en-GB" b="1"/>
              <a:t>Housing Growth and Infrastructure Need</a:t>
            </a:r>
            <a:endParaRPr lang="en-GB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Bridging Island Plan aims to deliver approximately </a:t>
            </a:r>
            <a:r>
              <a:rPr lang="en-GB" b="1"/>
              <a:t>4,000 homes</a:t>
            </a:r>
            <a:r>
              <a:rPr lang="en-GB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/>
              <a:t>Existing sewer infrastructure lacks capacity to accommodate future development.</a:t>
            </a:r>
            <a:r>
              <a:rPr lang="en-GB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b="1"/>
          </a:p>
          <a:p>
            <a:r>
              <a:rPr lang="en-GB" b="1"/>
              <a:t>Conclusion:</a:t>
            </a:r>
            <a:r>
              <a:rPr lang="en-GB"/>
              <a:t> Network upgrades are essential to unlock planned housing delivery.</a:t>
            </a:r>
          </a:p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8E05D-AFAE-D76D-06E6-8983EB27B9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3636" y="1013743"/>
            <a:ext cx="5219587" cy="427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4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ABBDC72-46E9-4978-6406-9E329AB44B04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DFCBD-DA53-76CE-0738-F7426DF2FB86}"/>
              </a:ext>
            </a:extLst>
          </p:cNvPr>
          <p:cNvSpPr txBox="1"/>
          <p:nvPr/>
        </p:nvSpPr>
        <p:spPr>
          <a:xfrm>
            <a:off x="365760" y="523067"/>
            <a:ext cx="722935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Phases 1a and 1b (approximately 2.5 km of sewer upsizing) commenced in November 2025.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Original Completion Dates: Phase 1a (3 March 2027) and Phase 1b (22 January 2027).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Weekly public communications issued to Parishes and published on the Government of Jersey Roadworks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Enhanced stakeholder engagement through regular progress updates and project communications.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33F6F5-BAD6-626A-F683-7B033E3C3BCA}"/>
              </a:ext>
            </a:extLst>
          </p:cNvPr>
          <p:cNvSpPr txBox="1"/>
          <p:nvPr/>
        </p:nvSpPr>
        <p:spPr>
          <a:xfrm>
            <a:off x="365760" y="2745993"/>
            <a:ext cx="3166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kern="0">
                <a:solidFill>
                  <a:srgbClr val="003366"/>
                </a:solidFill>
              </a:rPr>
              <a:t>Work Areas &amp; Progress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1CFE84-97A8-6526-BED8-5E360CCBFC51}"/>
              </a:ext>
            </a:extLst>
          </p:cNvPr>
          <p:cNvSpPr txBox="1"/>
          <p:nvPr/>
        </p:nvSpPr>
        <p:spPr>
          <a:xfrm>
            <a:off x="365760" y="3084547"/>
            <a:ext cx="452056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Phase 1a: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ffectLst/>
                <a:ea typeface="Aptos" panose="020B0004020202020204" pitchFamily="34" charset="0"/>
                <a:cs typeface="Calibri" panose="020F0502020204030204" pitchFamily="34" charset="0"/>
              </a:rPr>
              <a:t>Works Areas 1, 2 and 3 are complete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.</a:t>
            </a:r>
            <a:endParaRPr lang="en-GB" sz="1600">
              <a:solidFill>
                <a:srgbClr val="000000"/>
              </a:solidFill>
              <a:effectLst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Works Area 4 is in progress.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Work Areas 5A and 5B transferred from Phase 1b.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Phase 1b: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Works Areas 6 and 7 are complete.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Works Area 8 is in progress.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Temporary Overland Water Main: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Installed along the length shown in </a:t>
            </a:r>
            <a:r>
              <a:rPr lang="en-GB" sz="1600">
                <a:solidFill>
                  <a:srgbClr val="0070C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blue</a:t>
            </a:r>
            <a:r>
              <a:rPr lang="en-GB" sz="1600">
                <a:ea typeface="Aptos" panose="020B0004020202020204" pitchFamily="34" charset="0"/>
                <a:cs typeface="Calibri" panose="020F0502020204030204" pitchFamily="34" charset="0"/>
              </a:rPr>
              <a:t>.</a:t>
            </a:r>
            <a:endParaRPr lang="en-GB" sz="1600">
              <a:solidFill>
                <a:srgbClr val="00B0F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ffectLst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5F2005-0FD1-5DF4-9395-7627F6E28F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60" t="13336" r="8905" b="5297"/>
          <a:stretch>
            <a:fillRect/>
          </a:stretch>
        </p:blipFill>
        <p:spPr>
          <a:xfrm>
            <a:off x="7759338" y="671450"/>
            <a:ext cx="4173254" cy="45997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1519AA7C-FB61-D5C9-C528-183F2EC0B50D}"/>
              </a:ext>
            </a:extLst>
          </p:cNvPr>
          <p:cNvGrpSpPr/>
          <p:nvPr/>
        </p:nvGrpSpPr>
        <p:grpSpPr>
          <a:xfrm>
            <a:off x="7883161" y="1641594"/>
            <a:ext cx="1221590" cy="637281"/>
            <a:chOff x="5503854" y="2705284"/>
            <a:chExt cx="1221590" cy="637281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04C43CE-ADEE-6E59-7C74-BC60991EFCA7}"/>
                </a:ext>
              </a:extLst>
            </p:cNvPr>
            <p:cNvCxnSpPr>
              <a:cxnSpLocks/>
            </p:cNvCxnSpPr>
            <p:nvPr/>
          </p:nvCxnSpPr>
          <p:spPr>
            <a:xfrm>
              <a:off x="5503854" y="3342565"/>
              <a:ext cx="122159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CF0E47-D9EC-2B9D-2E63-2C341A5B31D3}"/>
                </a:ext>
              </a:extLst>
            </p:cNvPr>
            <p:cNvSpPr txBox="1"/>
            <p:nvPr/>
          </p:nvSpPr>
          <p:spPr>
            <a:xfrm>
              <a:off x="5503854" y="2705284"/>
              <a:ext cx="998545" cy="6001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sz="1100">
                  <a:solidFill>
                    <a:srgbClr val="FF0000"/>
                  </a:solidFill>
                </a:rPr>
                <a:t>Phase 1b current location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0678719-8AD9-ECB1-EA5D-1CD35D668821}"/>
              </a:ext>
            </a:extLst>
          </p:cNvPr>
          <p:cNvGrpSpPr/>
          <p:nvPr/>
        </p:nvGrpSpPr>
        <p:grpSpPr>
          <a:xfrm>
            <a:off x="7902211" y="3355912"/>
            <a:ext cx="1290646" cy="639844"/>
            <a:chOff x="5503854" y="4419602"/>
            <a:chExt cx="1290646" cy="639844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3F6FCE4-DF14-77BB-DCFD-B371842B5052}"/>
                </a:ext>
              </a:extLst>
            </p:cNvPr>
            <p:cNvCxnSpPr>
              <a:cxnSpLocks/>
            </p:cNvCxnSpPr>
            <p:nvPr/>
          </p:nvCxnSpPr>
          <p:spPr>
            <a:xfrm>
              <a:off x="5503854" y="5059446"/>
              <a:ext cx="1290646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BEE177-F7CC-6D7F-628D-E0F6F626DF1A}"/>
                </a:ext>
              </a:extLst>
            </p:cNvPr>
            <p:cNvSpPr txBox="1"/>
            <p:nvPr/>
          </p:nvSpPr>
          <p:spPr>
            <a:xfrm>
              <a:off x="5503854" y="4419602"/>
              <a:ext cx="998546" cy="60016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>
              <a:lvl1pPr>
                <a:defRPr sz="1100"/>
              </a:lvl1pPr>
            </a:lstStyle>
            <a:p>
              <a:r>
                <a:rPr lang="en-GB">
                  <a:solidFill>
                    <a:srgbClr val="FF0000"/>
                  </a:solidFill>
                </a:rPr>
                <a:t>Phase 1a current location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DD0D436-9A38-2788-37A7-2BAEEACCFD5D}"/>
              </a:ext>
            </a:extLst>
          </p:cNvPr>
          <p:cNvGrpSpPr/>
          <p:nvPr/>
        </p:nvGrpSpPr>
        <p:grpSpPr>
          <a:xfrm>
            <a:off x="9090642" y="1187333"/>
            <a:ext cx="1799253" cy="1104158"/>
            <a:chOff x="6711335" y="2251023"/>
            <a:chExt cx="1799253" cy="1104158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B10CA31-28D1-DCA5-5E1F-E9F4B3FC7575}"/>
                </a:ext>
              </a:extLst>
            </p:cNvPr>
            <p:cNvSpPr/>
            <p:nvPr/>
          </p:nvSpPr>
          <p:spPr>
            <a:xfrm>
              <a:off x="6711335" y="2574131"/>
              <a:ext cx="68084" cy="781050"/>
            </a:xfrm>
            <a:custGeom>
              <a:avLst/>
              <a:gdLst>
                <a:gd name="csX0" fmla="*/ 11924 w 66693"/>
                <a:gd name="csY0" fmla="*/ 0 h 771525"/>
                <a:gd name="csX1" fmla="*/ 18 w 66693"/>
                <a:gd name="csY1" fmla="*/ 269081 h 771525"/>
                <a:gd name="csX2" fmla="*/ 14305 w 66693"/>
                <a:gd name="csY2" fmla="*/ 492919 h 771525"/>
                <a:gd name="csX3" fmla="*/ 66693 w 66693"/>
                <a:gd name="csY3" fmla="*/ 771525 h 771525"/>
                <a:gd name="csX0" fmla="*/ 44271 w 68084"/>
                <a:gd name="csY0" fmla="*/ 0 h 788194"/>
                <a:gd name="csX1" fmla="*/ 1409 w 68084"/>
                <a:gd name="csY1" fmla="*/ 285750 h 788194"/>
                <a:gd name="csX2" fmla="*/ 15696 w 68084"/>
                <a:gd name="csY2" fmla="*/ 509588 h 788194"/>
                <a:gd name="csX3" fmla="*/ 68084 w 68084"/>
                <a:gd name="csY3" fmla="*/ 788194 h 788194"/>
                <a:gd name="csX0" fmla="*/ 44271 w 68084"/>
                <a:gd name="csY0" fmla="*/ 0 h 788194"/>
                <a:gd name="csX1" fmla="*/ 1409 w 68084"/>
                <a:gd name="csY1" fmla="*/ 285750 h 788194"/>
                <a:gd name="csX2" fmla="*/ 15696 w 68084"/>
                <a:gd name="csY2" fmla="*/ 509588 h 788194"/>
                <a:gd name="csX3" fmla="*/ 68084 w 68084"/>
                <a:gd name="csY3" fmla="*/ 788194 h 788194"/>
                <a:gd name="csX0" fmla="*/ 44271 w 68084"/>
                <a:gd name="csY0" fmla="*/ 0 h 788194"/>
                <a:gd name="csX1" fmla="*/ 1409 w 68084"/>
                <a:gd name="csY1" fmla="*/ 285750 h 788194"/>
                <a:gd name="csX2" fmla="*/ 15696 w 68084"/>
                <a:gd name="csY2" fmla="*/ 509588 h 788194"/>
                <a:gd name="csX3" fmla="*/ 68084 w 68084"/>
                <a:gd name="csY3" fmla="*/ 788194 h 788194"/>
                <a:gd name="csX0" fmla="*/ 44271 w 68084"/>
                <a:gd name="csY0" fmla="*/ 0 h 781050"/>
                <a:gd name="csX1" fmla="*/ 1409 w 68084"/>
                <a:gd name="csY1" fmla="*/ 285750 h 781050"/>
                <a:gd name="csX2" fmla="*/ 15696 w 68084"/>
                <a:gd name="csY2" fmla="*/ 509588 h 781050"/>
                <a:gd name="csX3" fmla="*/ 68084 w 68084"/>
                <a:gd name="csY3" fmla="*/ 781050 h 781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084" h="781050">
                  <a:moveTo>
                    <a:pt x="44271" y="0"/>
                  </a:moveTo>
                  <a:cubicBezTo>
                    <a:pt x="14307" y="129182"/>
                    <a:pt x="6171" y="200819"/>
                    <a:pt x="1409" y="285750"/>
                  </a:cubicBezTo>
                  <a:cubicBezTo>
                    <a:pt x="-3353" y="370681"/>
                    <a:pt x="4583" y="425847"/>
                    <a:pt x="15696" y="509588"/>
                  </a:cubicBezTo>
                  <a:cubicBezTo>
                    <a:pt x="38715" y="664766"/>
                    <a:pt x="47446" y="683617"/>
                    <a:pt x="68084" y="781050"/>
                  </a:cubicBezTo>
                </a:path>
              </a:pathLst>
            </a:custGeom>
            <a:noFill/>
            <a:ln w="254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088FD91-6419-E73E-36A2-FDB8DA99EBA8}"/>
                </a:ext>
              </a:extLst>
            </p:cNvPr>
            <p:cNvGrpSpPr/>
            <p:nvPr/>
          </p:nvGrpSpPr>
          <p:grpSpPr>
            <a:xfrm>
              <a:off x="6727825" y="2251023"/>
              <a:ext cx="1782763" cy="643778"/>
              <a:chOff x="6727825" y="2251023"/>
              <a:chExt cx="1782763" cy="643778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FFD53351-E684-7A3A-0828-3C11609490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27825" y="2894801"/>
                <a:ext cx="1782763" cy="0"/>
              </a:xfrm>
              <a:prstGeom prst="straightConnector1">
                <a:avLst/>
              </a:prstGeom>
              <a:ln w="1270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FF03351-22D6-55B0-8AD3-3FCD70627035}"/>
                  </a:ext>
                </a:extLst>
              </p:cNvPr>
              <p:cNvSpPr txBox="1"/>
              <p:nvPr/>
            </p:nvSpPr>
            <p:spPr>
              <a:xfrm>
                <a:off x="7487627" y="2251023"/>
                <a:ext cx="998545" cy="60016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1100">
                    <a:solidFill>
                      <a:srgbClr val="0070C0"/>
                    </a:solidFill>
                  </a:rPr>
                  <a:t>Temporary overland water main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0472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E91683-8F5A-0955-C00F-89885DDA7E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41524" y="314267"/>
            <a:ext cx="4040462" cy="5187244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AF563C21-B5A9-1663-0582-F29620A83EB6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D70C8D-3D03-A299-DC2A-055E5941293F}"/>
              </a:ext>
            </a:extLst>
          </p:cNvPr>
          <p:cNvSpPr txBox="1"/>
          <p:nvPr/>
        </p:nvSpPr>
        <p:spPr>
          <a:xfrm>
            <a:off x="365760" y="694517"/>
            <a:ext cx="722935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kern="0">
                <a:solidFill>
                  <a:srgbClr val="003366"/>
                </a:solidFill>
              </a:rPr>
              <a:t>Public Communications: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Prior to construction, the project team undertook extensive public engagement through a dedicated project webpage, advertisements in the </a:t>
            </a:r>
            <a:r>
              <a:rPr lang="en-GB" sz="1600" i="1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Jersey Evening Post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, Parish magazines and Infrastructure and Environment social media channels, and public drop-in sessions held at St Helier, St John and Trinity Parish Halls.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en-GB" sz="1600" b="1" kern="0">
                <a:solidFill>
                  <a:srgbClr val="003366"/>
                </a:solidFill>
              </a:rPr>
              <a:t>Weekly Project Updates: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Weekly project updates are now published on the Government of Jersey Roadworks website to provide residents with the latest information on project progress and planned activities. (</a:t>
            </a:r>
            <a:r>
              <a:rPr lang="en-GB" sz="1600">
                <a:hlinkClick r:id="rId4"/>
              </a:rPr>
              <a:t>Northern sewer network upgrades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Updates are also provided to all Parishes for onward distribution through their communication channels.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Residents can request to receive updates directly by emailing 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  <a:hlinkClick r:id="rId5"/>
              </a:rPr>
              <a:t>DFI@gov.je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 and asking to be added to the distribution list.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095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0A0FA-4E43-95FF-A638-0EA6CC1EC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0A0A29-725F-D95E-792D-9C698685D3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41524" y="314267"/>
            <a:ext cx="4040462" cy="5187244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D7458024-809F-3EEB-A696-55E181421912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BC6C64-A52F-2B4C-2875-833E8ED02A71}"/>
              </a:ext>
            </a:extLst>
          </p:cNvPr>
          <p:cNvSpPr txBox="1"/>
          <p:nvPr/>
        </p:nvSpPr>
        <p:spPr>
          <a:xfrm>
            <a:off x="365760" y="694517"/>
            <a:ext cx="722935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kern="0">
                <a:solidFill>
                  <a:srgbClr val="003366"/>
                </a:solidFill>
              </a:rPr>
              <a:t>Traffic Management and Diversion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Diversion routes were assessed and approved by the Highway Authority to support the safe delivery of essential infrastructure works while minimising disruption to road users.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Routes are continually monitored and adjusted where necessary to respond to changing site conditions and network requirements.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Phases 1a and 1b were undertaken concurrently to reduce the overall duration of disruption to residents, businesses and road users.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Feedback on diversion routes can be submitted through the Government of Jersey feedback service: 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  <a:hlinkClick r:id="rId5"/>
              </a:rPr>
              <a:t>www.gov.je/feedback</a:t>
            </a: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>
              <a:solidFill>
                <a:srgbClr val="000000"/>
              </a:solidFill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000000"/>
                </a:solidFill>
                <a:ea typeface="Aptos" panose="020B0004020202020204" pitchFamily="34" charset="0"/>
                <a:cs typeface="Calibri" panose="020F0502020204030204" pitchFamily="34" charset="0"/>
              </a:rPr>
              <a:t>Additional signage has been installed to help maintain access and direct customers to affected businesses.</a:t>
            </a:r>
            <a:endParaRPr lang="en-GB" sz="1600">
              <a:solidFill>
                <a:srgbClr val="000000"/>
              </a:solidFill>
              <a:highlight>
                <a:srgbClr val="FFFF00"/>
              </a:highlight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534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82377-0EDF-06AF-0D77-34481A965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02411C3E-C01A-9917-750D-1B39F2982013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81B54D-252D-B47E-048B-B27DD70E53B6}"/>
              </a:ext>
            </a:extLst>
          </p:cNvPr>
          <p:cNvSpPr txBox="1"/>
          <p:nvPr/>
        </p:nvSpPr>
        <p:spPr>
          <a:xfrm>
            <a:off x="365761" y="691018"/>
            <a:ext cx="9823268" cy="4830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>
                <a:cs typeface="Calibri" panose="020F0502020204030204" pitchFamily="34" charset="0"/>
              </a:rPr>
              <a:t>Phase 1a – Progress Update</a:t>
            </a:r>
          </a:p>
          <a:p>
            <a:endParaRPr lang="en-GB" sz="1600" b="1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Key Progress and Delivery Status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Initial delays caused by a conflict with a JEC 90kV cable and challenging hard rock ground conditions have been successfully resolved.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Construction is now progressing in accordance with the revised construction sequence.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GB" sz="1600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Stakeholder and Logistics Management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Northbound diversion routes continue to support deliveries to local businesses.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Articulated HGV access is accommodated through a coordinated fortnightly access arrangement where required.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Four HGV access events have resulted in a cumulative four-day extension to the Completion Date.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The Project Team continues to actively manage access requests to minimise programme impacts.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GB" sz="1600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Programme and Scope Changes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Current contractual Completion Date: </a:t>
            </a:r>
            <a:r>
              <a:rPr lang="en-GB" sz="1600" b="1">
                <a:cs typeface="Calibri" panose="020F0502020204030204" pitchFamily="34" charset="0"/>
              </a:rPr>
              <a:t>6 May 2027</a:t>
            </a:r>
            <a:r>
              <a:rPr lang="en-GB" sz="1600">
                <a:cs typeface="Calibri" panose="020F0502020204030204" pitchFamily="34" charset="0"/>
              </a:rPr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Additional sewer works (Work Areas 5A and 5B) were transferred from Phase 1b to Phase 1a.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Transfer undertaken to address: </a:t>
            </a:r>
          </a:p>
          <a:p>
            <a:pPr marL="742950" lvl="1" indent="-28575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Jersey Electricity requirements for working adjacent to high-voltage infrastructure.</a:t>
            </a:r>
          </a:p>
          <a:p>
            <a:pPr marL="742950" lvl="1" indent="-28575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Traffic management complexities associated with maintaining northbound bus access.</a:t>
            </a:r>
          </a:p>
          <a:p>
            <a:pPr marL="742950" lvl="1" indent="-28575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GB" sz="1600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Current Performance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 b="1">
                <a:cs typeface="Calibri" panose="020F0502020204030204" pitchFamily="34" charset="0"/>
              </a:rPr>
              <a:t>1020 m of 1,500 m</a:t>
            </a:r>
            <a:r>
              <a:rPr lang="en-GB" sz="1600">
                <a:cs typeface="Calibri" panose="020F0502020204030204" pitchFamily="34" charset="0"/>
              </a:rPr>
              <a:t> sewer upgrade completed (approximately </a:t>
            </a:r>
            <a:r>
              <a:rPr lang="en-GB" sz="1600" b="1">
                <a:cs typeface="Calibri" panose="020F0502020204030204" pitchFamily="34" charset="0"/>
              </a:rPr>
              <a:t>68% complete</a:t>
            </a:r>
            <a:r>
              <a:rPr lang="en-GB" sz="1600">
                <a:cs typeface="Calibri" panose="020F0502020204030204" pitchFamily="34" charset="0"/>
              </a:rPr>
              <a:t>).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Progress is currently tracking </a:t>
            </a:r>
            <a:r>
              <a:rPr lang="en-GB" sz="1600" b="1">
                <a:cs typeface="Calibri" panose="020F0502020204030204" pitchFamily="34" charset="0"/>
              </a:rPr>
              <a:t>around three weeks ahead</a:t>
            </a:r>
            <a:r>
              <a:rPr lang="en-GB" sz="1600">
                <a:cs typeface="Calibri" panose="020F0502020204030204" pitchFamily="34" charset="0"/>
              </a:rPr>
              <a:t> of the latest Accepted Programme.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Works remain on course to achieve key delivery milestones.</a:t>
            </a:r>
          </a:p>
        </p:txBody>
      </p:sp>
    </p:spTree>
    <p:extLst>
      <p:ext uri="{BB962C8B-B14F-4D97-AF65-F5344CB8AC3E}">
        <p14:creationId xmlns:p14="http://schemas.microsoft.com/office/powerpoint/2010/main" val="260841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E634-3670-97A2-64E5-5CD8C7AC4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AD72BA-CED1-90B9-571D-7F41A341E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658026"/>
            <a:ext cx="1980000" cy="26390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4C91B9-4A36-1892-722D-6CA17CA1E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8149" y="679390"/>
            <a:ext cx="2639296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8F6FF9-3E33-70F4-5D5C-70F886F10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922" y="658027"/>
            <a:ext cx="2639296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3E8B35-8EF4-F469-6AB3-B82C327194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9316" y="679390"/>
            <a:ext cx="2639296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91518DA-2C5B-84D8-C04D-0FDB2C384C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6323" y="3168426"/>
            <a:ext cx="2639296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96C0329F-9912-EE66-93EC-447D10C23486}"/>
              </a:ext>
            </a:extLst>
          </p:cNvPr>
          <p:cNvSpPr/>
          <p:nvPr/>
        </p:nvSpPr>
        <p:spPr>
          <a:xfrm>
            <a:off x="346510" y="271612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1a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027B72-56EC-6D31-FF8B-8B8A1AF301AE}"/>
              </a:ext>
            </a:extLst>
          </p:cNvPr>
          <p:cNvSpPr txBox="1"/>
          <p:nvPr/>
        </p:nvSpPr>
        <p:spPr>
          <a:xfrm>
            <a:off x="457199" y="3313251"/>
            <a:ext cx="2190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Operative working with supported trench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8EDA86-850C-A3A7-2AB0-FD8BFE6372C8}"/>
              </a:ext>
            </a:extLst>
          </p:cNvPr>
          <p:cNvSpPr txBox="1"/>
          <p:nvPr/>
        </p:nvSpPr>
        <p:spPr>
          <a:xfrm>
            <a:off x="2648149" y="2737539"/>
            <a:ext cx="2190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Completed and reinstated section of works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07E75A-5FC0-80AC-DCD8-9A9D5C5CDC8C}"/>
              </a:ext>
            </a:extLst>
          </p:cNvPr>
          <p:cNvSpPr txBox="1"/>
          <p:nvPr/>
        </p:nvSpPr>
        <p:spPr>
          <a:xfrm>
            <a:off x="5642922" y="2659390"/>
            <a:ext cx="2190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Area within the site boundary awaiting asphalt reinstatement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8002D2-2B81-2D9F-76EC-27E125490DFC}"/>
              </a:ext>
            </a:extLst>
          </p:cNvPr>
          <p:cNvSpPr txBox="1"/>
          <p:nvPr/>
        </p:nvSpPr>
        <p:spPr>
          <a:xfrm>
            <a:off x="8925872" y="2807166"/>
            <a:ext cx="21909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Reinstated and reopened section of La Grande Route de St Jean (junction with La Rue des </a:t>
            </a:r>
            <a:r>
              <a:rPr lang="en-GB" sz="1100" err="1"/>
              <a:t>Cotils</a:t>
            </a:r>
            <a:r>
              <a:rPr lang="en-GB" sz="110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991CD5-25D1-E3B3-1D36-BD2A39047621}"/>
              </a:ext>
            </a:extLst>
          </p:cNvPr>
          <p:cNvSpPr txBox="1"/>
          <p:nvPr/>
        </p:nvSpPr>
        <p:spPr>
          <a:xfrm>
            <a:off x="2816323" y="5148426"/>
            <a:ext cx="2638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Additional inspection chamber replaced during the works by Drainage Operations team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F0DC3A6-8633-A081-B9D2-29409021C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3168426"/>
            <a:ext cx="1980000" cy="26390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DAF026-3249-35CA-9961-A6052E9CD299}"/>
              </a:ext>
            </a:extLst>
          </p:cNvPr>
          <p:cNvSpPr txBox="1"/>
          <p:nvPr/>
        </p:nvSpPr>
        <p:spPr>
          <a:xfrm>
            <a:off x="6095504" y="5851918"/>
            <a:ext cx="19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New penstock flow control chamber, complete with H2S protective coating</a:t>
            </a:r>
          </a:p>
        </p:txBody>
      </p:sp>
    </p:spTree>
    <p:extLst>
      <p:ext uri="{BB962C8B-B14F-4D97-AF65-F5344CB8AC3E}">
        <p14:creationId xmlns:p14="http://schemas.microsoft.com/office/powerpoint/2010/main" val="3448145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395EF3CC-909C-5B19-E5E2-A51C524912E5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22FE0-8448-DDDC-F47E-E64BCB97B6C9}"/>
              </a:ext>
            </a:extLst>
          </p:cNvPr>
          <p:cNvSpPr txBox="1"/>
          <p:nvPr/>
        </p:nvSpPr>
        <p:spPr>
          <a:xfrm>
            <a:off x="365760" y="865613"/>
            <a:ext cx="9431383" cy="3237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/>
              <a:t>Phase 1b – Progress Update</a:t>
            </a:r>
          </a:p>
          <a:p>
            <a:pPr fontAlgn="t">
              <a:lnSpc>
                <a:spcPts val="1500"/>
              </a:lnSpc>
              <a:buNone/>
            </a:pPr>
            <a:endParaRPr lang="en-GB" sz="1600" b="1"/>
          </a:p>
          <a:p>
            <a:pPr fontAlgn="t">
              <a:lnSpc>
                <a:spcPts val="1500"/>
              </a:lnSpc>
              <a:buNone/>
            </a:pPr>
            <a:r>
              <a:rPr lang="en-GB" sz="1600" b="1"/>
              <a:t>Jersey Water Infrastructure Conflict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Works between MH26 and MH27 fell approximately </a:t>
            </a:r>
            <a:r>
              <a:rPr lang="en-GB" sz="1600" b="1"/>
              <a:t>five weeks behind programme</a:t>
            </a:r>
            <a:r>
              <a:rPr lang="en-GB" sz="1600"/>
              <a:t> due to conflicts with existing Jersey Water infrastructure.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A </a:t>
            </a:r>
            <a:r>
              <a:rPr lang="en-GB" sz="1600" b="1"/>
              <a:t>Stop Work Order</a:t>
            </a:r>
            <a:r>
              <a:rPr lang="en-GB" sz="1600"/>
              <a:t> was issued on 8 May 2026 following operational concerns.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A </a:t>
            </a:r>
            <a:r>
              <a:rPr lang="en-GB" sz="1600" b="1"/>
              <a:t>Demobilisation Instruction</a:t>
            </a:r>
            <a:r>
              <a:rPr lang="en-GB" sz="1600"/>
              <a:t> was subsequently issued on 26 May 2026 to enable installation of a temporary overland water main.</a:t>
            </a:r>
          </a:p>
          <a:p>
            <a:pPr fontAlgn="t">
              <a:lnSpc>
                <a:spcPts val="1500"/>
              </a:lnSpc>
              <a:buNone/>
            </a:pPr>
            <a:endParaRPr lang="en-GB" sz="1600" b="1"/>
          </a:p>
          <a:p>
            <a:pPr fontAlgn="t">
              <a:lnSpc>
                <a:spcPts val="1500"/>
              </a:lnSpc>
              <a:buNone/>
            </a:pPr>
            <a:r>
              <a:rPr lang="en-GB" sz="1600" b="1"/>
              <a:t>Temporary Water Main Solution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Installation of the temporary water main commenced on </a:t>
            </a:r>
            <a:r>
              <a:rPr lang="en-GB" sz="1600" b="1"/>
              <a:t>22 June 2026</a:t>
            </a:r>
            <a:r>
              <a:rPr lang="en-GB" sz="1600"/>
              <a:t> following delivery of the required pipes and fittings.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Connection to the existing water network is scheduled for the week commencing </a:t>
            </a:r>
            <a:r>
              <a:rPr lang="en-GB" sz="1600" b="1"/>
              <a:t>17 August 2026</a:t>
            </a:r>
            <a:r>
              <a:rPr lang="en-GB" sz="1600"/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Following commissioning, customer supplies will be transferred to the temporary network.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Transfer activities are anticipated to take a further three weeks, with completion currently expected by </a:t>
            </a:r>
            <a:r>
              <a:rPr lang="en-GB" sz="1600" b="1"/>
              <a:t>7 September 2026</a:t>
            </a:r>
            <a:r>
              <a:rPr lang="en-GB" sz="1600"/>
              <a:t> (subject to confirmation).</a:t>
            </a:r>
          </a:p>
        </p:txBody>
      </p:sp>
    </p:spTree>
    <p:extLst>
      <p:ext uri="{BB962C8B-B14F-4D97-AF65-F5344CB8AC3E}">
        <p14:creationId xmlns:p14="http://schemas.microsoft.com/office/powerpoint/2010/main" val="266127129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55E85-D9EA-D735-2E1D-718F448C9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B8538CFA-08C7-6323-B6D6-28C255E73223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D577BE-6704-593D-8DEE-9DE3A1DCB9A5}"/>
              </a:ext>
            </a:extLst>
          </p:cNvPr>
          <p:cNvSpPr txBox="1"/>
          <p:nvPr/>
        </p:nvSpPr>
        <p:spPr>
          <a:xfrm>
            <a:off x="365760" y="865612"/>
            <a:ext cx="943138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/>
              <a:t>Phase 1b – Progress Update </a:t>
            </a:r>
            <a:r>
              <a:rPr lang="en-GB" sz="1600"/>
              <a:t>(continued)</a:t>
            </a:r>
          </a:p>
          <a:p>
            <a:pPr fontAlgn="t">
              <a:lnSpc>
                <a:spcPts val="1500"/>
              </a:lnSpc>
              <a:buNone/>
            </a:pPr>
            <a:endParaRPr lang="en-GB" sz="1600" b="1"/>
          </a:p>
          <a:p>
            <a:pPr fontAlgn="t">
              <a:lnSpc>
                <a:spcPts val="1500"/>
              </a:lnSpc>
              <a:buNone/>
            </a:pPr>
            <a:r>
              <a:rPr lang="en-GB" sz="1600" b="1"/>
              <a:t>Programme Position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Current contractual Completion Date: </a:t>
            </a:r>
            <a:r>
              <a:rPr lang="en-GB" sz="1600" b="1"/>
              <a:t>4 March 2027</a:t>
            </a:r>
            <a:r>
              <a:rPr lang="en-GB" sz="1600"/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Approximately </a:t>
            </a:r>
            <a:r>
              <a:rPr lang="en-GB" sz="1600" b="1"/>
              <a:t>480 m of the 950 m sewer upgrade</a:t>
            </a:r>
            <a:r>
              <a:rPr lang="en-GB" sz="1600"/>
              <a:t> has been completed (circa </a:t>
            </a:r>
            <a:r>
              <a:rPr lang="en-GB" sz="1600" b="1"/>
              <a:t>50% complete</a:t>
            </a:r>
            <a:r>
              <a:rPr lang="en-GB" sz="1600"/>
              <a:t>).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An Extension of Time will be required to account for demobilisation and the installation and commissioning of the temporary water main.</a:t>
            </a:r>
          </a:p>
          <a:p>
            <a:pPr fontAlgn="t">
              <a:lnSpc>
                <a:spcPts val="1500"/>
              </a:lnSpc>
              <a:buNone/>
            </a:pPr>
            <a:endParaRPr lang="en-GB" sz="1600" b="1"/>
          </a:p>
          <a:p>
            <a:pPr fontAlgn="t">
              <a:lnSpc>
                <a:spcPts val="1500"/>
              </a:lnSpc>
              <a:buNone/>
            </a:pPr>
            <a:r>
              <a:rPr lang="en-GB" sz="1600" b="1"/>
              <a:t>Forecast Completion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The delay associated with the Jersey Water infrastructure conflict is currently estimated at approximately </a:t>
            </a:r>
            <a:r>
              <a:rPr lang="en-GB" sz="1600" b="1"/>
              <a:t>16 weeks</a:t>
            </a:r>
            <a:r>
              <a:rPr lang="en-GB" sz="1600"/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Subject to agreement of the associated Compensation Events, the forecast Completion Date is expected to move to </a:t>
            </a:r>
            <a:r>
              <a:rPr lang="en-GB" sz="1600" b="1"/>
              <a:t>late June 2027</a:t>
            </a:r>
            <a:r>
              <a:rPr lang="en-GB" sz="1600"/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/>
              <a:t>Project Team continues to work closely with Jersey Water and the Contractor to minimise further programme impacts.</a:t>
            </a:r>
          </a:p>
          <a:p>
            <a:endParaRPr lang="en-GB" sz="1600" b="1"/>
          </a:p>
        </p:txBody>
      </p:sp>
    </p:spTree>
    <p:extLst>
      <p:ext uri="{BB962C8B-B14F-4D97-AF65-F5344CB8AC3E}">
        <p14:creationId xmlns:p14="http://schemas.microsoft.com/office/powerpoint/2010/main" val="1626701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4DED-D96F-50E9-2DAF-0F96A3313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9A557BC4-75E7-C2D0-8DE2-0276AB368C17}"/>
              </a:ext>
            </a:extLst>
          </p:cNvPr>
          <p:cNvSpPr/>
          <p:nvPr/>
        </p:nvSpPr>
        <p:spPr>
          <a:xfrm>
            <a:off x="457200" y="82296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7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9C166-75E2-C1E3-CA9D-44F8BB65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66" y="702958"/>
            <a:ext cx="2575820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B2286B-5226-C3EE-A24E-45A9F1DCB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353" y="702959"/>
            <a:ext cx="1980000" cy="2639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C31878-A8D0-B158-C963-CC6C431B5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538221" y="374878"/>
            <a:ext cx="1980000" cy="26390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F5E730-9CC7-2FAF-267C-A682D4436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088" y="692488"/>
            <a:ext cx="1980000" cy="2639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B3B28F-F582-D4BB-7248-6D04DC4D5E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27" y="3410924"/>
            <a:ext cx="2639295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4491E4-F009-0956-550A-6ED44FD1A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460" y="3361471"/>
            <a:ext cx="2639295" cy="198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EBAF2857-8D53-E896-74ED-B2CBDF7C57AB}"/>
              </a:ext>
            </a:extLst>
          </p:cNvPr>
          <p:cNvSpPr/>
          <p:nvPr/>
        </p:nvSpPr>
        <p:spPr>
          <a:xfrm>
            <a:off x="346510" y="271612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1b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E68459-9070-858B-2668-A8AD8C1D41AF}"/>
              </a:ext>
            </a:extLst>
          </p:cNvPr>
          <p:cNvSpPr txBox="1"/>
          <p:nvPr/>
        </p:nvSpPr>
        <p:spPr>
          <a:xfrm>
            <a:off x="579176" y="2742316"/>
            <a:ext cx="263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Jayen coring into the existing water main to make the northern temporary connection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097470-C1C9-F83F-C7A2-1C238B70943F}"/>
              </a:ext>
            </a:extLst>
          </p:cNvPr>
          <p:cNvSpPr txBox="1"/>
          <p:nvPr/>
        </p:nvSpPr>
        <p:spPr>
          <a:xfrm>
            <a:off x="3858839" y="3334312"/>
            <a:ext cx="198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Temporary water main pipe: installed and connected into existing water main at northern end of site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DA5213-38B8-6762-CC25-78B06FFE70AA}"/>
              </a:ext>
            </a:extLst>
          </p:cNvPr>
          <p:cNvSpPr txBox="1"/>
          <p:nvPr/>
        </p:nvSpPr>
        <p:spPr>
          <a:xfrm>
            <a:off x="6569606" y="2813741"/>
            <a:ext cx="19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Valved connection into existing water main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642B17-86FC-8416-0823-0DE0FE753FDC}"/>
              </a:ext>
            </a:extLst>
          </p:cNvPr>
          <p:cNvSpPr txBox="1"/>
          <p:nvPr/>
        </p:nvSpPr>
        <p:spPr>
          <a:xfrm>
            <a:off x="9201543" y="3346254"/>
            <a:ext cx="198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Commissioning valve on northern connection into existing water main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10DF3B-21D6-9F80-B403-0D4365C38C6F}"/>
              </a:ext>
            </a:extLst>
          </p:cNvPr>
          <p:cNvSpPr txBox="1"/>
          <p:nvPr/>
        </p:nvSpPr>
        <p:spPr>
          <a:xfrm>
            <a:off x="666634" y="5470167"/>
            <a:ext cx="25513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Fenced off temporary overland water main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125C61-67F8-2F68-C484-AB9B055370DF}"/>
              </a:ext>
            </a:extLst>
          </p:cNvPr>
          <p:cNvSpPr txBox="1"/>
          <p:nvPr/>
        </p:nvSpPr>
        <p:spPr>
          <a:xfrm>
            <a:off x="6259280" y="5470167"/>
            <a:ext cx="2638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Operatives excavating on 2no existing connections at the southern end in preparation to make connection</a:t>
            </a:r>
          </a:p>
        </p:txBody>
      </p:sp>
    </p:spTree>
    <p:extLst>
      <p:ext uri="{BB962C8B-B14F-4D97-AF65-F5344CB8AC3E}">
        <p14:creationId xmlns:p14="http://schemas.microsoft.com/office/powerpoint/2010/main" val="52676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A5BF-D7B9-670E-BA44-AA4080D92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2AE17C7-B7E3-6246-D238-3985D629A0AC}"/>
              </a:ext>
            </a:extLst>
          </p:cNvPr>
          <p:cNvSpPr/>
          <p:nvPr/>
        </p:nvSpPr>
        <p:spPr>
          <a:xfrm>
            <a:off x="365760" y="362243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>
                <a:solidFill>
                  <a:srgbClr val="003366"/>
                </a:solidFill>
              </a:rPr>
              <a:t>Northern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 Sewer Network Upgrades Phase 1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3FFFEE-0F8D-6CC6-67BF-BD6EC95B07C7}"/>
              </a:ext>
            </a:extLst>
          </p:cNvPr>
          <p:cNvSpPr txBox="1"/>
          <p:nvPr/>
        </p:nvSpPr>
        <p:spPr>
          <a:xfrm>
            <a:off x="365760" y="849086"/>
            <a:ext cx="9431383" cy="3470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/>
              <a:t>Phase 1c – Next Stage</a:t>
            </a:r>
          </a:p>
          <a:p>
            <a:pPr fontAlgn="t">
              <a:lnSpc>
                <a:spcPts val="1500"/>
              </a:lnSpc>
              <a:buNone/>
            </a:pPr>
            <a:endParaRPr lang="en-GB" sz="1600" b="1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Scope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Phase 1c represents the final stage of the Northern Sewer Network Upgrade Project.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The phase comprises approximately </a:t>
            </a:r>
            <a:r>
              <a:rPr lang="en-GB" sz="1600" b="1">
                <a:cs typeface="Calibri" panose="020F0502020204030204" pitchFamily="34" charset="0"/>
              </a:rPr>
              <a:t>1.7 km of additional sewer upsizing works</a:t>
            </a:r>
            <a:r>
              <a:rPr lang="en-GB" sz="1600">
                <a:cs typeface="Calibri" panose="020F0502020204030204" pitchFamily="34" charset="0"/>
              </a:rPr>
              <a:t> required to complete the overall network upgrade.</a:t>
            </a:r>
          </a:p>
          <a:p>
            <a:pPr lvl="0" fontAlgn="t">
              <a:lnSpc>
                <a:spcPts val="1500"/>
              </a:lnSpc>
            </a:pPr>
            <a:endParaRPr lang="en-GB" sz="1600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Procurement and Funding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Procurement of Phase 1c is currently planned for </a:t>
            </a:r>
            <a:r>
              <a:rPr lang="en-GB" sz="1600" b="1">
                <a:cs typeface="Calibri" panose="020F0502020204030204" pitchFamily="34" charset="0"/>
              </a:rPr>
              <a:t>Q4 2027</a:t>
            </a:r>
            <a:r>
              <a:rPr lang="en-GB" sz="1600">
                <a:cs typeface="Calibri" panose="020F0502020204030204" pitchFamily="34" charset="0"/>
              </a:rPr>
              <a:t>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Progression to procurement remains </a:t>
            </a:r>
            <a:r>
              <a:rPr lang="en-GB" sz="1600" b="1">
                <a:cs typeface="Calibri" panose="020F0502020204030204" pitchFamily="34" charset="0"/>
              </a:rPr>
              <a:t>subject to the availability of funding</a:t>
            </a:r>
            <a:r>
              <a:rPr lang="en-GB" sz="1600">
                <a:cs typeface="Calibri" panose="020F0502020204030204" pitchFamily="34" charset="0"/>
              </a:rPr>
              <a:t>.</a:t>
            </a:r>
          </a:p>
          <a:p>
            <a:pPr lvl="0" fontAlgn="t">
              <a:lnSpc>
                <a:spcPts val="1500"/>
              </a:lnSpc>
            </a:pPr>
            <a:endParaRPr lang="en-GB" sz="1600">
              <a:cs typeface="Calibri" panose="020F0502020204030204" pitchFamily="34" charset="0"/>
            </a:endParaRPr>
          </a:p>
          <a:p>
            <a:pPr fontAlgn="t">
              <a:lnSpc>
                <a:spcPts val="1500"/>
              </a:lnSpc>
              <a:buNone/>
            </a:pPr>
            <a:r>
              <a:rPr lang="en-GB" sz="1600" b="1">
                <a:cs typeface="Calibri" panose="020F0502020204030204" pitchFamily="34" charset="0"/>
              </a:rPr>
              <a:t>Future Delivery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Phase 1c will complete the remaining strategic sewer capacity improvements within the Northern Sewer Network.</a:t>
            </a:r>
          </a:p>
          <a:p>
            <a:pPr marL="342900" lvl="0" indent="-342900" fontAlgn="t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GB" sz="1600">
                <a:cs typeface="Calibri" panose="020F0502020204030204" pitchFamily="34" charset="0"/>
              </a:rPr>
              <a:t>Funding requirements and programme arrangements will continue to be reviewed as part of future capital planning and budget approval processes.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1159153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F504352-9FC6-6673-70E4-AC591EEB1497}"/>
              </a:ext>
            </a:extLst>
          </p:cNvPr>
          <p:cNvSpPr/>
          <p:nvPr/>
        </p:nvSpPr>
        <p:spPr>
          <a:xfrm>
            <a:off x="365760" y="425394"/>
            <a:ext cx="10972800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</a:rPr>
              <a:t>Liquid Waste Key Infrastructure Update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BE01E42-3082-1580-6BE6-3FB480B26DEC}"/>
              </a:ext>
            </a:extLst>
          </p:cNvPr>
          <p:cNvSpPr/>
          <p:nvPr/>
        </p:nvSpPr>
        <p:spPr>
          <a:xfrm>
            <a:off x="482492" y="1082397"/>
            <a:ext cx="4528268" cy="4196301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r>
              <a:rPr lang="en-US" sz="1800" b="1">
                <a:solidFill>
                  <a:srgbClr val="000000"/>
                </a:solidFill>
              </a:rPr>
              <a:t>Key messages:</a:t>
            </a:r>
          </a:p>
          <a:p>
            <a:endParaRPr lang="en-US" sz="1800" b="1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</a:rPr>
              <a:t>Northern Sewer Network Upgrades: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>
                <a:solidFill>
                  <a:srgbClr val="000000"/>
                </a:solidFill>
              </a:rPr>
              <a:t>Phase 1a delayed from 3 March 2027 to 6 May 2027. </a:t>
            </a:r>
            <a:endParaRPr lang="en-US">
              <a:solidFill>
                <a:srgbClr val="000000"/>
              </a:solidFill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/>
              <a:t>Phase 1b </a:t>
            </a:r>
            <a:r>
              <a:rPr lang="en-GB">
                <a:solidFill>
                  <a:srgbClr val="000000"/>
                </a:solidFill>
              </a:rPr>
              <a:t>delayed from 22 January 2027 to end of June 2027.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1853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E2CF1C60E5E94B951DD9B3EA86E8B4" ma:contentTypeVersion="15" ma:contentTypeDescription="Create a new document." ma:contentTypeScope="" ma:versionID="7a792aed3d326fc94d39af4e7948517d">
  <xsd:schema xmlns:xsd="http://www.w3.org/2001/XMLSchema" xmlns:xs="http://www.w3.org/2001/XMLSchema" xmlns:p="http://schemas.microsoft.com/office/2006/metadata/properties" xmlns:ns2="44b4ac94-0451-474b-8dae-8277a3f2caf0" xmlns:ns3="974d0623-b01b-47fb-91c6-2e85b835280c" targetNamespace="http://schemas.microsoft.com/office/2006/metadata/properties" ma:root="true" ma:fieldsID="d9172c61fca5ca2a2015d1df5027b043" ns2:_="" ns3:_="">
    <xsd:import namespace="44b4ac94-0451-474b-8dae-8277a3f2caf0"/>
    <xsd:import namespace="974d0623-b01b-47fb-91c6-2e85b83528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b4ac94-0451-474b-8dae-8277a3f2ca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d51de4b-dbbc-4cb2-a294-3983c1b893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4d0623-b01b-47fb-91c6-2e85b835280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a509082-0f00-4dbd-8d11-de05394840f7}" ma:internalName="TaxCatchAll" ma:showField="CatchAllData" ma:web="974d0623-b01b-47fb-91c6-2e85b83528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74d0623-b01b-47fb-91c6-2e85b835280c" xsi:nil="true"/>
    <lcf76f155ced4ddcb4097134ff3c332f xmlns="44b4ac94-0451-474b-8dae-8277a3f2caf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8E0BDA3-B7D1-4F7C-BA79-36731CCE9D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291E28-F5A3-4E11-ACF9-9087AFDA6402}">
  <ds:schemaRefs>
    <ds:schemaRef ds:uri="44b4ac94-0451-474b-8dae-8277a3f2caf0"/>
    <ds:schemaRef ds:uri="974d0623-b01b-47fb-91c6-2e85b83528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DFF9A1-FFD6-4811-AC57-4CC6E9997DBC}">
  <ds:schemaRefs>
    <ds:schemaRef ds:uri="http://purl.org/dc/elements/1.1/"/>
    <ds:schemaRef ds:uri="974d0623-b01b-47fb-91c6-2e85b835280c"/>
    <ds:schemaRef ds:uri="44b4ac94-0451-474b-8dae-8277a3f2caf0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1217</Words>
  <Application>Microsoft Office PowerPoint</Application>
  <PresentationFormat>Widescreen</PresentationFormat>
  <Paragraphs>131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Courier New</vt:lpstr>
      <vt:lpstr>Segoe UI Semilight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Ministerial Update</dc:subject>
  <dc:creator>Selva SelvaKumaran</dc:creator>
  <cp:lastModifiedBy>Duncan Berry</cp:lastModifiedBy>
  <cp:revision>2</cp:revision>
  <dcterms:created xsi:type="dcterms:W3CDTF">2026-08-23T15:32:42Z</dcterms:created>
  <dcterms:modified xsi:type="dcterms:W3CDTF">2026-09-03T11:07:24Z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0x010100ABE2CF1C60E5E94B951DD9B3EA86E8B4</vt:lpwstr>
  </property>
  <property fmtid="{D5CDD505-2E9C-101B-9397-08002B2CF9AE}" pid="3" name="MediaServiceImageTags">
    <vt:lpwstr/>
  </property>
</Properties>
</file>